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322" r:id="rId2"/>
    <p:sldId id="321" r:id="rId3"/>
    <p:sldId id="296" r:id="rId4"/>
    <p:sldId id="330" r:id="rId5"/>
    <p:sldId id="324" r:id="rId6"/>
    <p:sldId id="331" r:id="rId7"/>
    <p:sldId id="325" r:id="rId8"/>
    <p:sldId id="326" r:id="rId9"/>
    <p:sldId id="327" r:id="rId10"/>
    <p:sldId id="336" r:id="rId11"/>
    <p:sldId id="297" r:id="rId12"/>
    <p:sldId id="335" r:id="rId13"/>
    <p:sldId id="329" r:id="rId14"/>
    <p:sldId id="333" r:id="rId15"/>
    <p:sldId id="259" r:id="rId16"/>
    <p:sldId id="334" r:id="rId17"/>
    <p:sldId id="332"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onsolas" panose="020B0609020204030204" pitchFamily="49" charset="0"/>
      <p:regular r:id="rId30"/>
      <p:bold r:id="rId31"/>
      <p:italic r:id="rId32"/>
      <p:boldItalic r:id="rId33"/>
    </p:embeddedFont>
    <p:embeddedFont>
      <p:font typeface="Noto Sans" panose="020B0604020202020204" charset="0"/>
      <p:regular r:id="rId34"/>
      <p:bold r:id="rId3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3" autoAdjust="0"/>
    <p:restoredTop sz="52398" autoAdjust="0"/>
  </p:normalViewPr>
  <p:slideViewPr>
    <p:cSldViewPr snapToGrid="0">
      <p:cViewPr varScale="1">
        <p:scale>
          <a:sx n="60" d="100"/>
          <a:sy n="60" d="100"/>
        </p:scale>
        <p:origin x="1860" y="60"/>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the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3863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If we were to go with Logistic Regression, our preliminary results initially point to the Toronto Raptors being able determine a game’s outcome if their perimeter players shoot efficiently from the 3 point range and if at least one of their</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latinLnBrk="0"/>
            <a:r>
              <a:rPr lang="en-US" sz="1400" b="1" i="0" u="none" strike="noStrike" cap="none" dirty="0">
                <a:solidFill>
                  <a:schemeClr val="dk1"/>
                </a:solidFill>
                <a:effectLst/>
                <a:latin typeface="Arial"/>
                <a:ea typeface="Arial"/>
                <a:cs typeface="Arial"/>
                <a:sym typeface="Arial"/>
              </a:rPr>
              <a:t>[NEXT 01 – Data cleaning]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From an initial analysis of the data we found 740 Preseason records with null values. Given this was Pre Season data for a redundant feature (player name) we opted to drop this data group from the analysis. </a:t>
            </a:r>
          </a:p>
          <a:p>
            <a:pPr marL="0" latinLnBrk="0"/>
            <a:r>
              <a:rPr lang="en-US" sz="1400" b="0" i="0" u="none" strike="noStrike" cap="none" dirty="0">
                <a:solidFill>
                  <a:schemeClr val="dk1"/>
                </a:solidFill>
                <a:effectLst/>
                <a:latin typeface="Arial"/>
                <a:ea typeface="Arial"/>
                <a:cs typeface="Arial"/>
                <a:sym typeface="Arial"/>
              </a:rPr>
              <a:t> </a:t>
            </a:r>
          </a:p>
          <a:p>
            <a:pPr marL="0" latinLnBrk="0"/>
            <a:r>
              <a:rPr lang="en-US" sz="1400" b="1" i="0" u="none" strike="noStrike" cap="none" dirty="0">
                <a:solidFill>
                  <a:schemeClr val="dk1"/>
                </a:solidFill>
                <a:effectLst/>
                <a:latin typeface="Arial"/>
                <a:ea typeface="Arial"/>
                <a:cs typeface="Arial"/>
                <a:sym typeface="Arial"/>
              </a:rPr>
              <a:t>[NEXT 02 – Transformation]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looked transforming the data by Enhancing, Encoding, and Reducing</a:t>
            </a:r>
          </a:p>
          <a:p>
            <a:pPr marL="0" latinLnBrk="0"/>
            <a:endParaRPr lang="en-US" sz="1400" b="0" i="0" u="none" strike="noStrike" cap="none" dirty="0">
              <a:solidFill>
                <a:schemeClr val="dk1"/>
              </a:solidFill>
              <a:effectLst/>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Arial"/>
                <a:ea typeface="Arial"/>
                <a:cs typeface="Arial"/>
                <a:sym typeface="Arial"/>
              </a:rPr>
              <a:t>[NEXT 03 – Transformation details]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We enhanced the data (adding in features such as </a:t>
            </a:r>
            <a:r>
              <a:rPr lang="en-US" sz="1400" b="0" i="0" u="none" strike="noStrike" cap="none" dirty="0" err="1">
                <a:solidFill>
                  <a:schemeClr val="dk1"/>
                </a:solidFill>
                <a:effectLst/>
                <a:latin typeface="Arial"/>
                <a:ea typeface="Arial"/>
                <a:cs typeface="Arial"/>
                <a:sym typeface="Arial"/>
              </a:rPr>
              <a:t>Game_Type</a:t>
            </a:r>
            <a:r>
              <a:rPr lang="en-US" sz="1400" b="0" i="0" u="none" strike="noStrike" cap="none" dirty="0">
                <a:solidFill>
                  <a:schemeClr val="dk1"/>
                </a:solidFill>
                <a:effectLst/>
                <a:latin typeface="Arial"/>
                <a:ea typeface="Arial"/>
                <a:cs typeface="Arial"/>
                <a:sym typeface="Arial"/>
              </a:rPr>
              <a:t> to separate data by 3 groups Pre season, Regular Season, and Playoffs)</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Categorical features were encoded to use numerical values by mapping or Label Encoding (</a:t>
            </a:r>
            <a:r>
              <a:rPr lang="en-US" sz="1400" b="0" i="0" u="none" strike="noStrike" cap="none" dirty="0" err="1">
                <a:solidFill>
                  <a:schemeClr val="dk1"/>
                </a:solidFill>
                <a:effectLst/>
                <a:latin typeface="Arial"/>
                <a:ea typeface="Arial"/>
                <a:cs typeface="Arial"/>
                <a:sym typeface="Arial"/>
              </a:rPr>
              <a:t>ie</a:t>
            </a:r>
            <a:r>
              <a:rPr lang="en-US" sz="1400" b="0" i="0" u="none" strike="noStrike" cap="none" dirty="0">
                <a:solidFill>
                  <a:schemeClr val="dk1"/>
                </a:solidFill>
                <a:effectLst/>
                <a:latin typeface="Arial"/>
                <a:ea typeface="Arial"/>
                <a:cs typeface="Arial"/>
                <a:sym typeface="Arial"/>
              </a:rPr>
              <a:t> SEASON_YEAR)</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To reduce dataset further we drop visibly irrelevant features</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As </a:t>
            </a:r>
            <a:r>
              <a:rPr lang="en-US" sz="1400" b="0" i="0" u="none" strike="noStrike" cap="none" dirty="0" err="1">
                <a:solidFill>
                  <a:schemeClr val="dk1"/>
                </a:solidFill>
                <a:effectLst/>
                <a:latin typeface="Arial"/>
                <a:ea typeface="Arial"/>
                <a:cs typeface="Arial"/>
                <a:sym typeface="Arial"/>
              </a:rPr>
              <a:t>Bhavika</a:t>
            </a:r>
            <a:r>
              <a:rPr lang="en-US" sz="1400" b="0" i="0" u="none" strike="noStrike" cap="none" dirty="0">
                <a:solidFill>
                  <a:schemeClr val="dk1"/>
                </a:solidFill>
                <a:effectLst/>
                <a:latin typeface="Arial"/>
                <a:ea typeface="Arial"/>
                <a:cs typeface="Arial"/>
                <a:sym typeface="Arial"/>
              </a:rPr>
              <a:t> mentioned earlier there were 30 features that were initially dropped as these were only rankings used for fantasy drafting (aka sport betting)</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This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04 – Correlation matrix]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further wanted to see the correlation between features. Here we line up our 25 features on the XY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04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84239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atinLnBrk="0"/>
            <a:endParaRPr lang="en-US" sz="2400" b="1" i="0" u="none" strike="noStrike" cap="none" dirty="0">
              <a:solidFill>
                <a:schemeClr val="dk1"/>
              </a:solidFill>
              <a:effectLst/>
              <a:latin typeface="Arial"/>
              <a:ea typeface="Arial"/>
              <a:cs typeface="Arial"/>
              <a:sym typeface="Arial"/>
            </a:endParaRPr>
          </a:p>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01 – Correlation matrix]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Of the original features </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Thus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dk1"/>
                </a:solidFill>
                <a:effectLst/>
                <a:latin typeface="Arial"/>
                <a:ea typeface="Arial"/>
                <a:cs typeface="Arial"/>
                <a:sym typeface="Arial"/>
              </a:rPr>
              <a:t>We created a correlation matrix between features. Here we line up our 25 features on the X and 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02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rtl="0" latinLnBrk="0">
              <a:lnSpc>
                <a:spcPct val="100000"/>
              </a:lnSpc>
              <a:spcBef>
                <a:spcPts val="0"/>
              </a:spcBef>
              <a:spcAft>
                <a:spcPts val="0"/>
              </a:spcAft>
              <a:buClr>
                <a:srgbClr val="000000"/>
              </a:buClr>
              <a:buSzPts val="1400"/>
              <a:buFont typeface="Arial"/>
              <a:buNone/>
            </a:pPr>
            <a:r>
              <a:rPr lang="en-US" sz="1200" dirty="0">
                <a:solidFill>
                  <a:srgbClr val="2D2E2D"/>
                </a:solidFill>
              </a:rPr>
              <a:t>The Client</a:t>
            </a:r>
          </a:p>
          <a:p>
            <a:pPr marL="0" marR="0" lvl="0" indent="0" algn="l" rtl="0" latinLnBrk="0">
              <a:lnSpc>
                <a:spcPct val="100000"/>
              </a:lnSpc>
              <a:spcBef>
                <a:spcPts val="0"/>
              </a:spcBef>
              <a:spcAft>
                <a:spcPts val="0"/>
              </a:spcAft>
              <a:buClr>
                <a:srgbClr val="000000"/>
              </a:buClr>
              <a:buSzPts val="1400"/>
              <a:buFont typeface="Arial"/>
              <a:buNone/>
            </a:pPr>
            <a:endParaRPr lang="en-US" sz="1200" dirty="0">
              <a:solidFill>
                <a:srgbClr val="2D2E2D"/>
              </a:solidFill>
            </a:endParaRPr>
          </a:p>
          <a:p>
            <a:pPr marL="0" marR="0" lvl="0" indent="0" algn="l" defTabSz="995690" rtl="0" eaLnBrk="1" fontAlgn="auto" latinLnBrk="0" hangingPunct="1">
              <a:lnSpc>
                <a:spcPct val="107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Our client is Toronto Raptors, Currently the only Canadian NBA franchise.  </a:t>
            </a:r>
          </a:p>
          <a:p>
            <a:pPr marL="0" marR="0" lvl="0" indent="0" algn="l" defTabSz="995690" rtl="0" eaLnBrk="1" fontAlgn="auto" latinLnBrk="0" hangingPunct="1">
              <a:lnSpc>
                <a:spcPct val="107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r>
              <a:rPr lang="en-US" sz="1200" b="1" dirty="0">
                <a:solidFill>
                  <a:srgbClr val="2D2E2D"/>
                </a:solidFill>
              </a:rPr>
              <a:t>[NEXT 01 – Raptors Graph] </a:t>
            </a: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 2020, The Toronto Raptors’ valuation was estimated to be 2.1 billion USD. The Raptors won their first NBA Championship in 2019. However, the team’s performance has been in decline since then. This chart shows the wins for each year for Toronto Raptors vs their valuation.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200" b="1" dirty="0">
                <a:solidFill>
                  <a:srgbClr val="2D2E2D"/>
                </a:solidFill>
              </a:rPr>
              <a:t>[NEXT 02 – GM] </a:t>
            </a: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atinLnBrk="0">
              <a:lnSpc>
                <a:spcPct val="107000"/>
              </a:lnSpc>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latin typeface="Arial"/>
                <a:ea typeface="Arial"/>
                <a:cs typeface="Arial"/>
                <a:sym typeface="Arial"/>
              </a:rPr>
              <a:t>[NEXT SLIDE] </a:t>
            </a:r>
            <a:endParaRPr lang="en-US" dirty="0"/>
          </a:p>
          <a:p>
            <a:pPr marL="0" lvl="0" indent="0" algn="l" rtl="0" latinLnBrk="0">
              <a:lnSpc>
                <a:spcPct val="100000"/>
              </a:lnSpc>
              <a:spcBef>
                <a:spcPts val="0"/>
              </a:spcBef>
              <a:spcAft>
                <a:spcPts val="0"/>
              </a:spcAft>
              <a:buSzPts val="1400"/>
              <a:buNone/>
            </a:pPr>
            <a:endParaRPr lang="en-US" dirty="0"/>
          </a:p>
          <a:p>
            <a:pPr latinLnBrk="0"/>
            <a:endParaRPr lang="ko-KR" alt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atinLnBrk="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at two objectives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atinLnBrk="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latinLnBrk="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latinLnBrk="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atinLnBrk="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scope] </a:t>
            </a:r>
          </a:p>
          <a:p>
            <a:pPr marL="0" marR="0" latinLnBrk="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latinLnBrk="0">
              <a:lnSpc>
                <a:spcPct val="100000"/>
              </a:lnSpc>
              <a:spcBef>
                <a:spcPts val="0"/>
              </a:spcBef>
              <a:spcAft>
                <a:spcPts val="0"/>
              </a:spcAft>
              <a:buSzPts val="1400"/>
              <a:buNone/>
            </a:pP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02 – Player Game Logs endpoint]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2000" dirty="0">
                <a:effectLst/>
                <a:latin typeface="Arial" panose="020B0604020202020204" pitchFamily="34" charset="0"/>
                <a:ea typeface="Calibri" panose="020F0502020204030204" pitchFamily="34" charset="0"/>
                <a:cs typeface="Times New Roman" panose="02020603050405020304" pitchFamily="18" charset="0"/>
              </a:rPr>
              <a:t> endpoint fetches player statistics for each game.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dataset consists of more than 450k </a:t>
            </a:r>
            <a:r>
              <a:rPr lang="en-US" altLang="ko-KR" sz="2000" i="1" kern="1200" dirty="0">
                <a:solidFill>
                  <a:schemeClr val="tx1"/>
                </a:solidFill>
                <a:latin typeface="+mn-lt"/>
                <a:ea typeface="+mn-ea"/>
                <a:cs typeface="+mn-cs"/>
              </a:rPr>
              <a:t>rows. We are using 36 features. </a:t>
            </a:r>
            <a:r>
              <a:rPr lang="en-US" sz="2000" b="0" i="0" kern="1200" dirty="0">
                <a:solidFill>
                  <a:schemeClr val="tx1"/>
                </a:solidFill>
                <a:latin typeface="+mj-lt"/>
                <a:ea typeface="+mn-ea"/>
                <a:cs typeface="+mn-cs"/>
              </a:rPr>
              <a:t>It has 15K records for the Toronto Raptors alone.</a:t>
            </a:r>
            <a:endParaRPr lang="en-US" altLang="ko-KR" sz="2000" i="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datasource</a:t>
            </a:r>
            <a:r>
              <a:rPr lang="en-US" sz="2000" dirty="0">
                <a:effectLst/>
                <a:latin typeface="Arial" panose="020B0604020202020204" pitchFamily="34" charset="0"/>
                <a:ea typeface="Calibri" panose="020F0502020204030204" pitchFamily="34" charset="0"/>
                <a:cs typeface="Times New Roman" panose="02020603050405020304" pitchFamily="18" charset="0"/>
              </a:rPr>
              <a:t> for the analysis.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Play by Play endpoint]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err="1">
                <a:solidFill>
                  <a:srgbClr val="2D2E2D"/>
                </a:solidFill>
              </a:rPr>
              <a:t>PlayByPlay</a:t>
            </a:r>
            <a:r>
              <a:rPr lang="en-US" sz="1400" b="0" dirty="0">
                <a:solidFill>
                  <a:srgbClr val="2D2E2D"/>
                </a:solidFill>
              </a:rPr>
              <a:t> gets all activities for a game, we fetched stats for all games of the first dataset. This took some time since it’s a lot of API requests with some wait in-between.</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This dataset can reference the main table by GAME_ID.</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NBA webservice does not provide the salary data. We ended up using additional means of data collection.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Historical salary data was drawn from ESPN website and the future salary data from </a:t>
            </a:r>
            <a:r>
              <a:rPr lang="en-US" sz="1400" b="0" dirty="0" err="1">
                <a:solidFill>
                  <a:srgbClr val="2D2E2D"/>
                </a:solidFill>
              </a:rPr>
              <a:t>HoopsHype</a:t>
            </a:r>
            <a:r>
              <a:rPr lang="en-US" sz="1400" b="0" dirty="0">
                <a:solidFill>
                  <a:srgbClr val="2D2E2D"/>
                </a:solidFill>
              </a:rPr>
              <a:t> website. These were obtained using web scraping in python using web scraping library. These contain data for current 489 NBA players</a:t>
            </a: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can relate this table to the </a:t>
            </a:r>
            <a:r>
              <a:rPr lang="en-US" sz="1400" dirty="0" err="1">
                <a:solidFill>
                  <a:srgbClr val="2D2E2D"/>
                </a:solidFill>
              </a:rPr>
              <a:t>Playergamelogs</a:t>
            </a:r>
            <a:r>
              <a:rPr lang="en-US" sz="1400" dirty="0">
                <a:solidFill>
                  <a:srgbClr val="2D2E2D"/>
                </a:solidFill>
              </a:rPr>
              <a:t> using the Player name and the Season year.</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[Just pause for a couple of seconds]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To easily explain the schema, we created this database diagram using SQL and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visio</a:t>
            </a:r>
            <a:r>
              <a:rPr lang="en-US" sz="1400" dirty="0">
                <a:effectLst/>
                <a:latin typeface="Arial" panose="020B0604020202020204" pitchFamily="34" charset="0"/>
                <a:ea typeface="Calibri" panose="020F0502020204030204" pitchFamily="34" charset="0"/>
                <a:cs typeface="Times New Roman" panose="02020603050405020304" pitchFamily="18" charset="0"/>
              </a:rPr>
              <a:t>. Since this is not a normalized database; which would be very expensive for this analysis, the primary and foreign keys are not enforced by a constraint.</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2000" dirty="0"/>
          </a:p>
          <a:p>
            <a:pPr marL="0" lvl="0" indent="0" algn="l" rtl="0" latinLnBrk="0">
              <a:lnSpc>
                <a:spcPct val="100000"/>
              </a:lnSpc>
              <a:spcBef>
                <a:spcPts val="0"/>
              </a:spcBef>
              <a:spcAft>
                <a:spcPts val="0"/>
              </a:spcAft>
              <a:buSzPts val="1400"/>
              <a:buNone/>
            </a:pPr>
            <a:endParaRPr lang="en-US" sz="2000" dirty="0"/>
          </a:p>
          <a:p>
            <a:pPr latinLnBrk="0"/>
            <a:endParaRPr lang="en-CA" sz="20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latinLnBrk="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created a project plan based on the deliverables requested of us and delivery dates. In this situation our project is allocated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date to show the completion of a deliverable. We would work backwards from these milestone dates to determine the minimum duration of each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8</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final presentation on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summarizing the results outlined in the final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Scientist where Cindy’s role is help understand the data and some initial trends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is taking care of our business unit’s division of coders (group 1)</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07 – Tools]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Used various tools (MS Teams, WhatsApp) to contact each other for redundancy</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retain useful information, meeting minutes , techniques, and ideas for future reference.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since only 1 of us had specific understanding of the subject. </a:t>
            </a:r>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latinLnBrk="0">
              <a:lnSpc>
                <a:spcPct val="100000"/>
              </a:lnSpc>
              <a:spcBef>
                <a:spcPts val="0"/>
              </a:spcBef>
              <a:spcAft>
                <a:spcPts val="0"/>
              </a:spcAft>
              <a:buSzPts val="1400"/>
              <a:buNone/>
            </a:pPr>
            <a:endParaRPr lang="en-US" sz="1050" dirty="0"/>
          </a:p>
          <a:p>
            <a:pPr latinLnBrk="0"/>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indicates the recent season vs light color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3"/>
          <a:stretch>
            <a:fillRect/>
          </a:stretch>
        </p:blipFill>
        <p:spPr>
          <a:xfrm>
            <a:off x="2864538" y="2257541"/>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
        <p:nvSpPr>
          <p:cNvPr id="6" name="Rectangle 5">
            <a:extLst>
              <a:ext uri="{FF2B5EF4-FFF2-40B4-BE49-F238E27FC236}">
                <a16:creationId xmlns:a16="http://schemas.microsoft.com/office/drawing/2014/main" id="{776198C8-98F2-4E24-AEBB-FEE0B68E0A52}"/>
              </a:ext>
            </a:extLst>
          </p:cNvPr>
          <p:cNvSpPr/>
          <p:nvPr/>
        </p:nvSpPr>
        <p:spPr>
          <a:xfrm>
            <a:off x="6096000" y="2971800"/>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80D2E8C-16C8-4E70-BA67-052522451582}"/>
              </a:ext>
            </a:extLst>
          </p:cNvPr>
          <p:cNvSpPr/>
          <p:nvPr/>
        </p:nvSpPr>
        <p:spPr>
          <a:xfrm>
            <a:off x="8256104" y="29651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2BF151-D5C8-46FB-9B8C-8B7B248A1373}"/>
              </a:ext>
            </a:extLst>
          </p:cNvPr>
          <p:cNvSpPr/>
          <p:nvPr/>
        </p:nvSpPr>
        <p:spPr>
          <a:xfrm>
            <a:off x="8259417" y="325672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BF012C3-D61F-4AD4-A687-7E917D73B1B6}"/>
              </a:ext>
            </a:extLst>
          </p:cNvPr>
          <p:cNvSpPr/>
          <p:nvPr/>
        </p:nvSpPr>
        <p:spPr>
          <a:xfrm>
            <a:off x="6082748" y="3564835"/>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29C9600-E0F3-4795-944A-FE3F4F5E5853}"/>
              </a:ext>
            </a:extLst>
          </p:cNvPr>
          <p:cNvSpPr/>
          <p:nvPr/>
        </p:nvSpPr>
        <p:spPr>
          <a:xfrm>
            <a:off x="8249478" y="3544957"/>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C1642434-B183-465F-A55F-AE19D6CB7696}"/>
              </a:ext>
            </a:extLst>
          </p:cNvPr>
          <p:cNvSpPr/>
          <p:nvPr/>
        </p:nvSpPr>
        <p:spPr>
          <a:xfrm>
            <a:off x="3975652" y="326666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DB6966F-EEB4-49EE-8087-62C2D63D192C}"/>
              </a:ext>
            </a:extLst>
          </p:cNvPr>
          <p:cNvSpPr/>
          <p:nvPr/>
        </p:nvSpPr>
        <p:spPr>
          <a:xfrm>
            <a:off x="3965713" y="26603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B5ECE72F-DF60-4C6D-8614-FDE824A09DF3}"/>
              </a:ext>
            </a:extLst>
          </p:cNvPr>
          <p:cNvSpPr/>
          <p:nvPr/>
        </p:nvSpPr>
        <p:spPr>
          <a:xfrm rot="2755380">
            <a:off x="7822097" y="1739348"/>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Down 20">
            <a:extLst>
              <a:ext uri="{FF2B5EF4-FFF2-40B4-BE49-F238E27FC236}">
                <a16:creationId xmlns:a16="http://schemas.microsoft.com/office/drawing/2014/main" id="{1B9B6093-4404-468E-B07E-2CA72BDA6895}"/>
              </a:ext>
            </a:extLst>
          </p:cNvPr>
          <p:cNvSpPr/>
          <p:nvPr/>
        </p:nvSpPr>
        <p:spPr>
          <a:xfrm>
            <a:off x="9197011" y="1523999"/>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4BD1A2AB-D74E-49FB-A3DC-3070F55DB31E}"/>
              </a:ext>
            </a:extLst>
          </p:cNvPr>
          <p:cNvSpPr/>
          <p:nvPr/>
        </p:nvSpPr>
        <p:spPr>
          <a:xfrm>
            <a:off x="6089374" y="2676939"/>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p:bldP spid="15" grpId="0" animBg="1"/>
      <p:bldP spid="16" grpId="0" animBg="1"/>
      <p:bldP spid="17" grpId="0" animBg="1"/>
      <p:bldP spid="18" grpId="0" animBg="1"/>
      <p:bldP spid="19" grpId="0" animBg="1"/>
      <p:bldP spid="20" grpId="0" animBg="1"/>
      <p:bldP spid="7" grpId="0" animBg="1"/>
      <p:bldP spid="7" grpId="1" animBg="1"/>
      <p:bldP spid="21" grpId="0" animBg="1"/>
      <p:bldP spid="21" grpId="1"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35726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623743" y="152400"/>
            <a:ext cx="756667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Preliminary Recommendations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321906" y="1521899"/>
            <a:ext cx="5601767" cy="1048532"/>
            <a:chOff x="6265213" y="2008684"/>
            <a:chExt cx="4510513" cy="1355908"/>
          </a:xfrm>
        </p:grpSpPr>
        <p:sp>
          <p:nvSpPr>
            <p:cNvPr id="46" name="TextBox 13"/>
            <p:cNvSpPr txBox="1">
              <a:spLocks noChangeArrowheads="1"/>
            </p:cNvSpPr>
            <p:nvPr/>
          </p:nvSpPr>
          <p:spPr bwMode="auto">
            <a:xfrm>
              <a:off x="6265213" y="200868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131340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grpSp>
        <p:nvGrpSpPr>
          <p:cNvPr id="11" name="그룹 2">
            <a:extLst>
              <a:ext uri="{FF2B5EF4-FFF2-40B4-BE49-F238E27FC236}">
                <a16:creationId xmlns:a16="http://schemas.microsoft.com/office/drawing/2014/main" id="{A81327D1-781C-47BA-AB03-D93037B3BCBD}"/>
              </a:ext>
            </a:extLst>
          </p:cNvPr>
          <p:cNvGrpSpPr/>
          <p:nvPr/>
        </p:nvGrpSpPr>
        <p:grpSpPr>
          <a:xfrm>
            <a:off x="4332904" y="2598127"/>
            <a:ext cx="5601767" cy="1048533"/>
            <a:chOff x="6265213" y="2008684"/>
            <a:chExt cx="4510513" cy="1355909"/>
          </a:xfrm>
        </p:grpSpPr>
        <p:sp>
          <p:nvSpPr>
            <p:cNvPr id="12" name="TextBox 13">
              <a:extLst>
                <a:ext uri="{FF2B5EF4-FFF2-40B4-BE49-F238E27FC236}">
                  <a16:creationId xmlns:a16="http://schemas.microsoft.com/office/drawing/2014/main" id="{B268714B-0A1C-44CE-8E42-7DD48A4DEA72}"/>
                </a:ext>
              </a:extLst>
            </p:cNvPr>
            <p:cNvSpPr txBox="1">
              <a:spLocks noChangeArrowheads="1"/>
            </p:cNvSpPr>
            <p:nvPr/>
          </p:nvSpPr>
          <p:spPr bwMode="auto">
            <a:xfrm>
              <a:off x="6265213" y="2008684"/>
              <a:ext cx="720082" cy="676601"/>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13" name="Text Box 5">
              <a:extLst>
                <a:ext uri="{FF2B5EF4-FFF2-40B4-BE49-F238E27FC236}">
                  <a16:creationId xmlns:a16="http://schemas.microsoft.com/office/drawing/2014/main" id="{688FE987-265F-4ABB-864E-1A5301A52E84}"/>
                </a:ext>
              </a:extLst>
            </p:cNvPr>
            <p:cNvSpPr txBox="1">
              <a:spLocks noChangeArrowheads="1"/>
            </p:cNvSpPr>
            <p:nvPr/>
          </p:nvSpPr>
          <p:spPr bwMode="auto">
            <a:xfrm>
              <a:off x="7050905" y="2051189"/>
              <a:ext cx="3724821" cy="1313404"/>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spTree>
    <p:extLst>
      <p:ext uri="{BB962C8B-B14F-4D97-AF65-F5344CB8AC3E}">
        <p14:creationId xmlns:p14="http://schemas.microsoft.com/office/powerpoint/2010/main" val="24463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990750" y="1350366"/>
            <a:ext cx="3384376" cy="4824535"/>
          </a:xfrm>
        </p:spPr>
        <p:txBody>
          <a:bodyPr/>
          <a:lstStyle/>
          <a:p>
            <a:pPr>
              <a:buFont typeface="Arial" panose="020B0604020202020204" pitchFamily="34" charset="0"/>
              <a:buChar char="•"/>
            </a:pPr>
            <a:r>
              <a:rPr lang="en-US" altLang="ko-KR" sz="2800" dirty="0"/>
              <a:t>Data cleansing</a:t>
            </a:r>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Transformation</a:t>
            </a:r>
          </a:p>
          <a:p>
            <a:pPr lvl="1">
              <a:buFont typeface="Arial" panose="020B0604020202020204" pitchFamily="34" charset="0"/>
              <a:buChar char="•"/>
            </a:pPr>
            <a:r>
              <a:rPr lang="en-US" altLang="ko-KR" sz="2400" dirty="0"/>
              <a:t>Enhancing</a:t>
            </a:r>
          </a:p>
          <a:p>
            <a:pPr lvl="1">
              <a:buFont typeface="Arial" panose="020B0604020202020204" pitchFamily="34" charset="0"/>
              <a:buChar char="•"/>
            </a:pPr>
            <a:r>
              <a:rPr lang="en-US" altLang="ko-KR" sz="2400" dirty="0"/>
              <a:t>Encoding </a:t>
            </a:r>
          </a:p>
          <a:p>
            <a:pPr lvl="1">
              <a:buFont typeface="Arial" panose="020B0604020202020204" pitchFamily="34" charset="0"/>
              <a:buChar char="•"/>
            </a:pPr>
            <a:r>
              <a:rPr lang="en-US" altLang="ko-KR" sz="2400" dirty="0"/>
              <a:t>Reducing</a:t>
            </a:r>
            <a:endParaRPr lang="en-US" altLang="ko-KR" sz="3300" dirty="0"/>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Correlation matrix</a:t>
            </a:r>
          </a:p>
          <a:p>
            <a:pPr>
              <a:buFont typeface="Arial" panose="020B0604020202020204" pitchFamily="34" charset="0"/>
              <a:buChar char="•"/>
            </a:pPr>
            <a:endParaRPr lang="en-US" altLang="ko-KR" dirty="0"/>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6007465"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6212252"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6421802"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6426093"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6836140"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7040927"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10165127"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10165127"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9963197"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9965102"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8503015"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8288702"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6207490"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6412277"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7460027"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7660052"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5727700"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5710237"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5724525"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5743575"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5767387"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6026944"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7435850"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8299450"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9975850"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6838950"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5765800"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5765800"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5743575"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5743575"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5721350"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5730875"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5715000"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5715000"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5724525"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5724525"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7213600"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6024563"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6572250"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6842125"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8304213"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7811293"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7439818"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8668543"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9980612"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10352088"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518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par>
                                <p:cTn id="101" presetID="10"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nodeType="with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par>
                                <p:cTn id="137" presetID="10"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par>
                                <p:cTn id="143" presetID="10" presetClass="entr" presetSubtype="0"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nodeType="with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fade">
                                      <p:cBhvr>
                                        <p:cTn id="151" dur="500"/>
                                        <p:tgtEl>
                                          <p:spTgt spid="61"/>
                                        </p:tgtEl>
                                      </p:cBhvr>
                                    </p:animEffect>
                                  </p:childTnLst>
                                </p:cTn>
                              </p:par>
                              <p:par>
                                <p:cTn id="152" presetID="10" presetClass="entr" presetSubtype="0" fill="hold"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par>
                                <p:cTn id="164" presetID="10" presetClass="entr" presetSubtype="0" fill="hold"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fade">
                                      <p:cBhvr>
                                        <p:cTn id="166" dur="500"/>
                                        <p:tgtEl>
                                          <p:spTgt spid="62"/>
                                        </p:tgtEl>
                                      </p:cBhvr>
                                    </p:animEffect>
                                  </p:childTnLst>
                                </p:cTn>
                              </p:par>
                              <p:par>
                                <p:cTn id="167" presetID="10" presetClass="entr" presetSubtype="0" fill="hold"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 – Correlation Matrix</a:t>
            </a:r>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109"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4377451"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4582238"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4791788"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4796079"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5206126"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5410913"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8535113"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8535113"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8333183"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8335088"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6873001"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6658688"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4577476"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4782263"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5830013"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6030038"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4097686"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4080223"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4094511"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4113561"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4137373"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4396930"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5805836"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6669436"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8345836"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5208936"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4135786"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4135786"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4113561"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4113561"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4091336"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4100861"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4084986"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4084986"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4094511"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4094511"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5583586"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4394549"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4942236"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5212111"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6674199"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6181279"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5809804"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7038529"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8350598"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8722074"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6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par>
                                <p:cTn id="114" presetID="10" presetClass="entr" presetSubtype="0"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500"/>
                                        <p:tgtEl>
                                          <p:spTgt spid="57"/>
                                        </p:tgtEl>
                                      </p:cBhvr>
                                    </p:animEffect>
                                  </p:childTnLst>
                                </p:cTn>
                              </p:par>
                              <p:par>
                                <p:cTn id="117" presetID="10" presetClass="entr" presetSubtype="0" fill="hold"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500"/>
                                        <p:tgtEl>
                                          <p:spTgt spid="37"/>
                                        </p:tgtEl>
                                      </p:cBhvr>
                                    </p:animEffect>
                                  </p:childTnLst>
                                </p:cTn>
                              </p:par>
                              <p:par>
                                <p:cTn id="120" presetID="10" presetClass="entr" presetSubtype="0" fill="hold"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par>
                                <p:cTn id="123" presetID="10" presetClass="entr" presetSubtype="0" fill="hold"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par>
                                <p:cTn id="129" presetID="10"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par>
                                <p:cTn id="132" presetID="10" presetClass="entr" presetSubtype="0" fill="hold"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par>
                                <p:cTn id="141" presetID="10"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par>
                                <p:cTn id="147" presetID="10" presetClass="entr" presetSubtype="0" fill="hold"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3031745" cy="5040560"/>
          </a:xfrm>
        </p:spPr>
        <p:txBody>
          <a:bodyPr>
            <a:normAutofit fontScale="77500" lnSpcReduction="20000"/>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~450K records, 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 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3668061D-7B18-4E4A-A010-56D2DB377838}"/>
              </a:ext>
            </a:extLst>
          </p:cNvPr>
          <p:cNvPicPr>
            <a:picLocks noChangeAspect="1"/>
          </p:cNvPicPr>
          <p:nvPr/>
        </p:nvPicPr>
        <p:blipFill>
          <a:blip r:embed="rId5"/>
          <a:stretch>
            <a:fillRect/>
          </a:stretch>
        </p:blipFill>
        <p:spPr>
          <a:xfrm>
            <a:off x="9908769" y="1548788"/>
            <a:ext cx="1743075" cy="1266825"/>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fade">
                                      <p:cBhvr>
                                        <p:cTn id="40" dur="500"/>
                                        <p:tgtEl>
                                          <p:spTgt spid="6">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500"/>
                                        <p:tgtEl>
                                          <p:spTgt spid="6">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Effect transition="in" filter="fade">
                                      <p:cBhvr>
                                        <p:cTn id="49" dur="500"/>
                                        <p:tgtEl>
                                          <p:spTgt spid="6">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1"/>
                                        </p:tgtEl>
                                      </p:cBhvr>
                                    </p:animEffect>
                                    <p:set>
                                      <p:cBhvr>
                                        <p:cTn id="70" dur="1" fill="hold">
                                          <p:stCondLst>
                                            <p:cond delay="499"/>
                                          </p:stCondLst>
                                        </p:cTn>
                                        <p:tgtEl>
                                          <p:spTgt spid="1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xit" presetSubtype="0" fill="hold" grpId="1" nodeType="withEffect">
                                  <p:stCondLst>
                                    <p:cond delay="0"/>
                                  </p:stCondLst>
                                  <p:childTnLst>
                                    <p:animEffect transition="out" filter="fade">
                                      <p:cBhvr>
                                        <p:cTn id="98" dur="500"/>
                                        <p:tgtEl>
                                          <p:spTgt spid="8"/>
                                        </p:tgtEl>
                                      </p:cBhvr>
                                    </p:animEffect>
                                    <p:set>
                                      <p:cBhvr>
                                        <p:cTn id="99" dur="1" fill="hold">
                                          <p:stCondLst>
                                            <p:cond delay="499"/>
                                          </p:stCondLst>
                                        </p:cTn>
                                        <p:tgtEl>
                                          <p:spTgt spid="8"/>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9"/>
                                        </p:tgtEl>
                                      </p:cBhvr>
                                    </p:animEffect>
                                    <p:set>
                                      <p:cBhvr>
                                        <p:cTn id="102" dur="1" fill="hold">
                                          <p:stCondLst>
                                            <p:cond delay="499"/>
                                          </p:stCondLst>
                                        </p:cTn>
                                        <p:tgtEl>
                                          <p:spTgt spid="9"/>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4"/>
                                        </p:tgtEl>
                                      </p:cBhvr>
                                    </p:animEffect>
                                    <p:set>
                                      <p:cBhvr>
                                        <p:cTn id="105" dur="1" fill="hold">
                                          <p:stCondLst>
                                            <p:cond delay="499"/>
                                          </p:stCondLst>
                                        </p:cTn>
                                        <p:tgtEl>
                                          <p:spTgt spid="1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5"/>
                                        </p:tgtEl>
                                      </p:cBhvr>
                                    </p:animEffect>
                                    <p:set>
                                      <p:cBhvr>
                                        <p:cTn id="108" dur="1" fill="hold">
                                          <p:stCondLst>
                                            <p:cond delay="499"/>
                                          </p:stCondLst>
                                        </p:cTn>
                                        <p:tgtEl>
                                          <p:spTgt spid="15"/>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b="1"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b="1"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animEffect transition="in" filter="fade">
                                      <p:cBhvr>
                                        <p:cTn id="27" dur="500"/>
                                        <p:tgtEl>
                                          <p:spTgt spid="2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7" end="7"/>
                                            </p:txEl>
                                          </p:spTgt>
                                        </p:tgtEl>
                                        <p:attrNameLst>
                                          <p:attrName>style.visibility</p:attrName>
                                        </p:attrNameLst>
                                      </p:cBhvr>
                                      <p:to>
                                        <p:strVal val="visible"/>
                                      </p:to>
                                    </p:set>
                                    <p:animEffect transition="in" filter="fade">
                                      <p:cBhvr>
                                        <p:cTn id="32" dur="500"/>
                                        <p:tgtEl>
                                          <p:spTgt spid="2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8" end="8"/>
                                            </p:txEl>
                                          </p:spTgt>
                                        </p:tgtEl>
                                        <p:attrNameLst>
                                          <p:attrName>style.visibility</p:attrName>
                                        </p:attrNameLst>
                                      </p:cBhvr>
                                      <p:to>
                                        <p:strVal val="visible"/>
                                      </p:to>
                                    </p:set>
                                    <p:animEffect transition="in" filter="fade">
                                      <p:cBhvr>
                                        <p:cTn id="37" dur="500"/>
                                        <p:tgtEl>
                                          <p:spTgt spid="2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9" end="9"/>
                                            </p:txEl>
                                          </p:spTgt>
                                        </p:tgtEl>
                                        <p:attrNameLst>
                                          <p:attrName>style.visibility</p:attrName>
                                        </p:attrNameLst>
                                      </p:cBhvr>
                                      <p:to>
                                        <p:strVal val="visible"/>
                                      </p:to>
                                    </p:set>
                                    <p:animEffect transition="in" filter="fade">
                                      <p:cBhvr>
                                        <p:cTn id="42"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13190</TotalTime>
  <Words>3172</Words>
  <Application>Microsoft Office PowerPoint</Application>
  <PresentationFormat>Custom</PresentationFormat>
  <Paragraphs>353</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Noto Sans</vt:lpstr>
      <vt:lpstr>Arial</vt:lpstr>
      <vt:lpstr>굴림체</vt:lpstr>
      <vt:lpstr>Calibri</vt:lpstr>
      <vt:lpstr>Consolas</vt:lpstr>
      <vt:lpstr>맑은 고딕</vt:lpstr>
      <vt:lpstr>Calibri Light</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vt:lpstr>
      <vt:lpstr>Preliminary Results</vt:lpstr>
      <vt:lpstr>THANK YOU</vt:lpstr>
      <vt:lpstr>BLANK Delete everything from this slide onwards</vt:lpstr>
      <vt:lpstr>[Template - Insert Title]</vt:lpstr>
      <vt:lpstr>PowerPoint Presentation</vt:lpstr>
      <vt:lpstr>PowerPoint Presentation</vt:lpstr>
      <vt:lpstr>Preliminary Results</vt:lpstr>
      <vt:lpstr>Preliminary Results – Correlation Matrix</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Dennis</cp:lastModifiedBy>
  <cp:revision>221</cp:revision>
  <dcterms:created xsi:type="dcterms:W3CDTF">2010-02-01T08:03:16Z</dcterms:created>
  <dcterms:modified xsi:type="dcterms:W3CDTF">2021-03-24T04:28:22Z</dcterms:modified>
  <cp:category>www.slidemembers.com</cp:category>
</cp:coreProperties>
</file>